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7" r:id="rId2"/>
    <p:sldId id="262" r:id="rId3"/>
    <p:sldId id="263" r:id="rId4"/>
    <p:sldId id="272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3" r:id="rId13"/>
    <p:sldId id="271" r:id="rId14"/>
    <p:sldId id="260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-153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5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2B3800-F4B4-4F23-A197-8526A266472E}" type="datetimeFigureOut">
              <a:rPr lang="en-US" smtClean="0"/>
              <a:pPr/>
              <a:t>4/4/2014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656AB8-E4A9-4798-BAA5-709AF133B90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656AB8-E4A9-4798-BAA5-709AF133B904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656AB8-E4A9-4798-BAA5-709AF133B904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590800" y="274638"/>
            <a:ext cx="4038600" cy="1143000"/>
          </a:xfrm>
          <a:solidFill>
            <a:schemeClr val="accent6">
              <a:lumMod val="20000"/>
              <a:lumOff val="8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>
            <a:noAutofit/>
          </a:bodyPr>
          <a:lstStyle/>
          <a:p>
            <a:r>
              <a:rPr lang="bn-BD" sz="5400" dirty="0" smtClean="0">
                <a:solidFill>
                  <a:schemeClr val="tx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5400" dirty="0">
              <a:solidFill>
                <a:schemeClr val="tx2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7" name="Content Placeholder 6" descr="pak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57201" y="1676400"/>
            <a:ext cx="8430490" cy="4876800"/>
          </a:xfrm>
          <a:ln>
            <a:solidFill>
              <a:srgbClr val="FF0000"/>
            </a:solidFill>
          </a:ln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685800" y="533400"/>
            <a:ext cx="8229600" cy="1143000"/>
          </a:xfrm>
          <a:solidFill>
            <a:schemeClr val="accent5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txBody>
          <a:bodyPr>
            <a:noAutofit/>
          </a:bodyPr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প্রাকৃতিক সম্পদ থেকে মানুষ কৃত্রিম সম্পদ তৈরী করে,যেমন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4294967295"/>
          </p:nvPr>
        </p:nvGraphicFramePr>
        <p:xfrm>
          <a:off x="457200" y="2667000"/>
          <a:ext cx="7772400" cy="36195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86200"/>
                <a:gridCol w="3886200"/>
              </a:tblGrid>
              <a:tr h="1066800">
                <a:tc>
                  <a:txBody>
                    <a:bodyPr/>
                    <a:lstStyle/>
                    <a:p>
                      <a:r>
                        <a:rPr lang="bn-BD" sz="40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প্রাকৃতিক</a:t>
                      </a:r>
                      <a:r>
                        <a:rPr lang="bn-BD" sz="4000" baseline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সম্পদ</a:t>
                      </a:r>
                      <a:endParaRPr lang="en-US" sz="40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n-BD" sz="40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কৃত্রিম</a:t>
                      </a:r>
                      <a:r>
                        <a:rPr lang="bn-BD" sz="4000" baseline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সম্পদ</a:t>
                      </a:r>
                      <a:endParaRPr lang="en-US" sz="40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914400">
                <a:tc>
                  <a:txBody>
                    <a:bodyPr/>
                    <a:lstStyle/>
                    <a:p>
                      <a:r>
                        <a:rPr lang="bn-BD" sz="3600" dirty="0" smtClean="0">
                          <a:latin typeface="NikoshBAN" pitchFamily="2" charset="0"/>
                          <a:cs typeface="NikoshBAN" pitchFamily="2" charset="0"/>
                        </a:rPr>
                        <a:t>গাছ</a:t>
                      </a:r>
                      <a:endParaRPr lang="en-US" sz="36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n-BD" sz="3600" dirty="0" smtClean="0">
                          <a:latin typeface="NikoshBAN" pitchFamily="2" charset="0"/>
                          <a:cs typeface="NikoshBAN" pitchFamily="2" charset="0"/>
                        </a:rPr>
                        <a:t>চেয়ার,টেবিল,বেঞ্চ,টুল</a:t>
                      </a:r>
                      <a:endParaRPr lang="en-US" sz="36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819150">
                <a:tc>
                  <a:txBody>
                    <a:bodyPr/>
                    <a:lstStyle/>
                    <a:p>
                      <a:r>
                        <a:rPr lang="bn-BD" sz="3600" dirty="0" smtClean="0">
                          <a:latin typeface="NikoshBAN" pitchFamily="2" charset="0"/>
                          <a:cs typeface="NikoshBAN" pitchFamily="2" charset="0"/>
                        </a:rPr>
                        <a:t>লোহা</a:t>
                      </a:r>
                      <a:endParaRPr lang="en-US" sz="36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n-BD" sz="3600" dirty="0" smtClean="0">
                          <a:latin typeface="NikoshBAN" pitchFamily="2" charset="0"/>
                          <a:cs typeface="NikoshBAN" pitchFamily="2" charset="0"/>
                        </a:rPr>
                        <a:t>কোদাল,কাস্তে,বটি</a:t>
                      </a:r>
                      <a:endParaRPr lang="en-US" sz="36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819150">
                <a:tc>
                  <a:txBody>
                    <a:bodyPr/>
                    <a:lstStyle/>
                    <a:p>
                      <a:r>
                        <a:rPr lang="bn-BD" sz="3600" dirty="0" smtClean="0">
                          <a:latin typeface="NikoshBAN" pitchFamily="2" charset="0"/>
                          <a:cs typeface="NikoshBAN" pitchFamily="2" charset="0"/>
                        </a:rPr>
                        <a:t>বালু</a:t>
                      </a:r>
                      <a:endParaRPr lang="en-US" sz="36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n-BD" sz="3600" dirty="0" smtClean="0">
                          <a:latin typeface="NikoshBAN" pitchFamily="2" charset="0"/>
                          <a:cs typeface="NikoshBAN" pitchFamily="2" charset="0"/>
                        </a:rPr>
                        <a:t>কাচ</a:t>
                      </a:r>
                      <a:endParaRPr lang="en-US" sz="36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grpSp>
        <p:nvGrpSpPr>
          <p:cNvPr id="15" name="Group 14"/>
          <p:cNvGrpSpPr/>
          <p:nvPr/>
        </p:nvGrpSpPr>
        <p:grpSpPr>
          <a:xfrm>
            <a:off x="381000" y="2514600"/>
            <a:ext cx="7848600" cy="3733800"/>
            <a:chOff x="914400" y="2590800"/>
            <a:chExt cx="7848600" cy="3733800"/>
          </a:xfrm>
        </p:grpSpPr>
        <p:cxnSp>
          <p:nvCxnSpPr>
            <p:cNvPr id="5" name="Straight Connector 4"/>
            <p:cNvCxnSpPr/>
            <p:nvPr/>
          </p:nvCxnSpPr>
          <p:spPr>
            <a:xfrm>
              <a:off x="4800600" y="2590800"/>
              <a:ext cx="0" cy="35052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flipH="1">
              <a:off x="914400" y="3657600"/>
              <a:ext cx="76962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914400" y="4572000"/>
              <a:ext cx="76200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914400" y="5410200"/>
              <a:ext cx="76962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flipV="1">
              <a:off x="914400" y="6096000"/>
              <a:ext cx="7848600" cy="762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1066800" y="2667000"/>
              <a:ext cx="76200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8686800" y="2743200"/>
              <a:ext cx="0" cy="3429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914400" y="2590800"/>
              <a:ext cx="0" cy="3733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2" name="Straight Connector 21"/>
          <p:cNvCxnSpPr/>
          <p:nvPr/>
        </p:nvCxnSpPr>
        <p:spPr>
          <a:xfrm flipV="1">
            <a:off x="914400" y="6096000"/>
            <a:ext cx="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2362200" y="274638"/>
            <a:ext cx="4038600" cy="1143000"/>
          </a:xfr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/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দলীয় কাজ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09600" y="1752600"/>
            <a:ext cx="3962400" cy="18288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ক দল ও গ দল</a:t>
            </a:r>
          </a:p>
          <a:p>
            <a:pPr algn="ctr"/>
            <a:r>
              <a:rPr lang="bn-BD" sz="3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১০ টি প্রাকৃতিক সম্পদের নাম লেখ</a:t>
            </a:r>
            <a:endParaRPr lang="en-US" sz="36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572000" y="1752600"/>
            <a:ext cx="3505200" cy="18288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খ দল ও ঘ দল                   ১০ টি কৃত্রিম সম্পদের নাম লেখ</a:t>
            </a:r>
            <a:endParaRPr lang="en-US" sz="36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09600" y="3581400"/>
            <a:ext cx="3962400" cy="1371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572000" y="3581400"/>
            <a:ext cx="3505200" cy="1371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3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6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1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914400"/>
            <a:ext cx="4800600" cy="1143000"/>
          </a:xfrm>
          <a:solidFill>
            <a:schemeClr val="accent3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txBody>
          <a:bodyPr>
            <a:normAutofit/>
          </a:bodyPr>
          <a:lstStyle/>
          <a:p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পাঠের সঙ্গে সংযোগ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8" name="Picture 7" descr="imagesCAVDFWQ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971800" y="2971800"/>
            <a:ext cx="4102693" cy="292658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74638"/>
            <a:ext cx="4343400" cy="1143000"/>
          </a:xfrm>
          <a:solidFill>
            <a:schemeClr val="accent6">
              <a:lumMod val="40000"/>
              <a:lumOff val="60000"/>
            </a:schemeClr>
          </a:solidFill>
          <a:ln>
            <a:solidFill>
              <a:srgbClr val="FF0000"/>
            </a:solidFill>
          </a:ln>
        </p:spPr>
        <p:txBody>
          <a:bodyPr/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4294967295"/>
          </p:nvPr>
        </p:nvSpPr>
        <p:spPr>
          <a:xfrm>
            <a:off x="304800" y="1600200"/>
            <a:ext cx="8229600" cy="4525963"/>
          </a:xfrm>
          <a:solidFill>
            <a:schemeClr val="bg1"/>
          </a:solidFill>
        </p:spPr>
        <p:txBody>
          <a:bodyPr>
            <a:normAutofit/>
          </a:bodyPr>
          <a:lstStyle/>
          <a:p>
            <a:pPr>
              <a:buNone/>
            </a:pP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১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)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বায়ু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,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মাটি, কাচ,মাছ,মোবাইল, বই, ,কলম,টুল,বালু,কয়লা,চশমা,টেবিল,উদ্ভিদ,পানি প্রাকৃতিক  ও কৃত্রিম সম্পদ গুলি আলাদা কর।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295400" y="3657600"/>
            <a:ext cx="3276600" cy="10668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প্রাকৃতিক সম্পদ</a:t>
            </a:r>
            <a:endParaRPr lang="en-US" sz="4000" dirty="0">
              <a:solidFill>
                <a:schemeClr val="accent6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495800" y="3657600"/>
            <a:ext cx="3276600" cy="10668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কৃত্রিম</a:t>
            </a:r>
            <a:r>
              <a:rPr lang="bn-BD" sz="40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bn-BD" sz="4000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সম্পদ</a:t>
            </a:r>
            <a:endParaRPr lang="en-US" sz="4000" dirty="0">
              <a:solidFill>
                <a:schemeClr val="accent6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295400" y="4495800"/>
            <a:ext cx="6477000" cy="6858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4495800" y="4495800"/>
            <a:ext cx="0" cy="685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 animBg="1"/>
      <p:bldP spid="4" grpId="0" build="p" animBg="1"/>
      <p:bldP spid="5" grpId="0" animBg="1"/>
      <p:bldP spid="6" grpId="0" animBg="1"/>
      <p:bldP spid="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2971800" y="274638"/>
            <a:ext cx="3733800" cy="1143000"/>
          </a:xfrm>
          <a:solidFill>
            <a:schemeClr val="accent2">
              <a:lumMod val="20000"/>
              <a:lumOff val="80000"/>
            </a:schemeClr>
          </a:solidFill>
          <a:ln w="19050">
            <a:solidFill>
              <a:srgbClr val="C00000"/>
            </a:solidFill>
          </a:ln>
        </p:spPr>
        <p:txBody>
          <a:bodyPr>
            <a:normAutofit/>
          </a:bodyPr>
          <a:lstStyle/>
          <a:p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4" name="Content Placeholder 13" descr="imagesCA07L88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990600" y="1981200"/>
            <a:ext cx="7238999" cy="4419600"/>
          </a:xfrm>
          <a:ln>
            <a:solidFill>
              <a:schemeClr val="tx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3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0"/>
            <a:ext cx="7620000" cy="2533650"/>
          </a:xfrm>
          <a:solidFill>
            <a:schemeClr val="bg1">
              <a:lumMod val="8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>
            <a:normAutofit/>
          </a:bodyPr>
          <a:lstStyle/>
          <a:p>
            <a:pPr algn="l"/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শ্রেণিঃ পঞ্চম                   বিষয়ঃ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প্রাথমিক বিজ্ঞান</a:t>
            </a:r>
            <a:br>
              <a:rPr lang="bn-BD" sz="3600" dirty="0" smtClean="0">
                <a:latin typeface="NikoshBAN" pitchFamily="2" charset="0"/>
                <a:cs typeface="NikoshBAN" pitchFamily="2" charset="0"/>
              </a:rPr>
            </a:b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পাঠঃ প্রাকৃতিক সম্পদ</a:t>
            </a:r>
            <a:br>
              <a:rPr lang="bn-BD" sz="3600" dirty="0" smtClean="0">
                <a:latin typeface="NikoshBAN" pitchFamily="2" charset="0"/>
                <a:cs typeface="NikoshBAN" pitchFamily="2" charset="0"/>
              </a:rPr>
            </a:b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পাঠ্যাংশঃ প্রাকৃতিক সম্পদ ও কৃত্রিম সম্পদ কী?</a:t>
            </a:r>
            <a:br>
              <a:rPr lang="bn-BD" sz="3600" dirty="0" smtClean="0">
                <a:latin typeface="NikoshBAN" pitchFamily="2" charset="0"/>
                <a:cs typeface="NikoshBAN" pitchFamily="2" charset="0"/>
              </a:rPr>
            </a:b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429000"/>
            <a:ext cx="6934200" cy="2819400"/>
          </a:xfr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/>
            <a:r>
              <a:rPr lang="bn-BD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জীবন কুমার পাল</a:t>
            </a:r>
          </a:p>
          <a:p>
            <a:pPr algn="l"/>
            <a:r>
              <a:rPr lang="bn-BD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সহকারি শিক্ষক</a:t>
            </a:r>
          </a:p>
          <a:p>
            <a:pPr algn="l"/>
            <a:r>
              <a:rPr lang="bn-BD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উত্তর শিবপুর সরকারি প্রাথমিক বিদ্যালয়</a:t>
            </a:r>
          </a:p>
          <a:p>
            <a:pPr algn="l"/>
            <a:r>
              <a:rPr lang="bn-BD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ফুলবাড়ি,দিনাজপুর</a:t>
            </a:r>
          </a:p>
          <a:p>
            <a:pPr algn="l"/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90800" y="1066800"/>
            <a:ext cx="4191000" cy="1470025"/>
          </a:xfrm>
          <a:solidFill>
            <a:schemeClr val="bg2">
              <a:lumMod val="90000"/>
            </a:schemeClr>
          </a:solidFill>
          <a:ln>
            <a:solidFill>
              <a:srgbClr val="FF0000"/>
            </a:solidFill>
          </a:ln>
        </p:spPr>
        <p:txBody>
          <a:bodyPr>
            <a:normAutofit/>
          </a:bodyPr>
          <a:lstStyle/>
          <a:p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শিখন ফল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solidFill>
            <a:schemeClr val="tx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txBody>
          <a:bodyPr>
            <a:normAutofit fontScale="92500" lnSpcReduction="10000"/>
          </a:bodyPr>
          <a:lstStyle/>
          <a:p>
            <a:pPr marL="742950" indent="-742950">
              <a:buAutoNum type="arabicParenR"/>
            </a:pPr>
            <a:r>
              <a:rPr lang="bn-BD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প্রাকৃতিক সম্পদ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ও কৃত্রিম সম্পদ কী তা বলতে পারবে । ও</a:t>
            </a:r>
          </a:p>
          <a:p>
            <a:pPr marL="742950" indent="-742950">
              <a:buAutoNum type="arabicParenR"/>
            </a:pPr>
            <a:r>
              <a:rPr lang="bn-BD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সনাক্ত করতে পারবে।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7400" y="274638"/>
            <a:ext cx="4191000" cy="1143000"/>
          </a:xfrm>
          <a:solidFill>
            <a:schemeClr val="accent2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txBody>
          <a:bodyPr/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ভিডিওটি দেখি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274638"/>
            <a:ext cx="6400800" cy="1143000"/>
          </a:xfrm>
          <a:solidFill>
            <a:schemeClr val="accent4">
              <a:lumMod val="20000"/>
              <a:lumOff val="80000"/>
            </a:schemeClr>
          </a:solidFill>
          <a:ln>
            <a:solidFill>
              <a:srgbClr val="7030A0"/>
            </a:solidFill>
          </a:ln>
        </p:spPr>
        <p:txBody>
          <a:bodyPr>
            <a:normAutofit/>
          </a:bodyPr>
          <a:lstStyle/>
          <a:p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প্রাকৃতিক ও কৃত্রিম সম্পদ 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 descr="texture---coal_2106966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0999" y="1676400"/>
            <a:ext cx="5167166" cy="4800600"/>
          </a:xfrm>
          <a:prstGeom prst="rect">
            <a:avLst/>
          </a:prstGeom>
          <a:ln>
            <a:solidFill>
              <a:srgbClr val="C00000"/>
            </a:solidFill>
          </a:ln>
        </p:spPr>
      </p:pic>
      <p:pic>
        <p:nvPicPr>
          <p:cNvPr id="7" name="Content Placeholder 6" descr="bbb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5791200" y="1905000"/>
            <a:ext cx="2971800" cy="1981200"/>
          </a:xfrm>
        </p:spPr>
      </p:pic>
      <p:pic>
        <p:nvPicPr>
          <p:cNvPr id="6" name="Picture 5" descr="imagesCA7ZYDK4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791200" y="4038600"/>
            <a:ext cx="2971800" cy="1752600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990600" y="274638"/>
            <a:ext cx="6172200" cy="1143000"/>
          </a:xfrm>
          <a:solidFill>
            <a:schemeClr val="bg2"/>
          </a:solidFill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bn-BD" sz="4900" dirty="0" smtClean="0">
                <a:latin typeface="NikoshBAN" pitchFamily="2" charset="0"/>
                <a:cs typeface="NikoshBAN" pitchFamily="2" charset="0"/>
              </a:rPr>
              <a:t>ধাপ-১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bn-BD" dirty="0" smtClean="0">
                <a:latin typeface="NikoshBAN" pitchFamily="2" charset="0"/>
                <a:cs typeface="NikoshBAN" pitchFamily="2" charset="0"/>
              </a:rPr>
            </a:b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প্রাকৃতিক সম্পদ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Content Placeholder 4" descr="thumb.jpg"/>
          <p:cNvPicPr>
            <a:picLocks noGrp="1" noChangeAspect="1"/>
          </p:cNvPicPr>
          <p:nvPr>
            <p:ph sz="half" idx="1"/>
          </p:nvPr>
        </p:nvPicPr>
        <p:blipFill>
          <a:blip r:embed="rId3" cstate="print"/>
          <a:stretch>
            <a:fillRect/>
          </a:stretch>
        </p:blipFill>
        <p:spPr>
          <a:xfrm>
            <a:off x="317740" y="2286000"/>
            <a:ext cx="3644660" cy="3174362"/>
          </a:xfrm>
          <a:ln>
            <a:solidFill>
              <a:srgbClr val="C00000"/>
            </a:solidFill>
          </a:ln>
        </p:spPr>
      </p:pic>
      <p:pic>
        <p:nvPicPr>
          <p:cNvPr id="6" name="Content Placeholder 5" descr="nnnnn.jpg"/>
          <p:cNvPicPr>
            <a:picLocks noGrp="1" noChangeAspect="1"/>
          </p:cNvPicPr>
          <p:nvPr>
            <p:ph sz="half" idx="2"/>
          </p:nvPr>
        </p:nvPicPr>
        <p:blipFill>
          <a:blip r:embed="rId4" cstate="print"/>
          <a:stretch>
            <a:fillRect/>
          </a:stretch>
        </p:blipFill>
        <p:spPr>
          <a:xfrm>
            <a:off x="4648200" y="2348706"/>
            <a:ext cx="4038600" cy="3028950"/>
          </a:xfrm>
          <a:ln>
            <a:solidFill>
              <a:srgbClr val="C00000"/>
            </a:solidFill>
          </a:ln>
        </p:spPr>
      </p:pic>
      <p:sp>
        <p:nvSpPr>
          <p:cNvPr id="8" name="Rectangle 7"/>
          <p:cNvSpPr/>
          <p:nvPr/>
        </p:nvSpPr>
        <p:spPr>
          <a:xfrm>
            <a:off x="1143000" y="5715000"/>
            <a:ext cx="2209800" cy="533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কয়লা</a:t>
            </a:r>
            <a:endParaRPr lang="en-US" sz="36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638800" y="5638800"/>
            <a:ext cx="25908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গাছ</a:t>
            </a:r>
            <a:endParaRPr lang="en-US" sz="36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Content Placeholder 9" descr="ppppppp.jpg"/>
          <p:cNvPicPr>
            <a:picLocks noGrp="1" noChangeAspect="1"/>
          </p:cNvPicPr>
          <p:nvPr>
            <p:ph sz="half" idx="4294967295"/>
          </p:nvPr>
        </p:nvPicPr>
        <p:blipFill>
          <a:blip r:embed="rId2" cstate="print"/>
          <a:stretch>
            <a:fillRect/>
          </a:stretch>
        </p:blipFill>
        <p:spPr>
          <a:xfrm>
            <a:off x="381000" y="990600"/>
            <a:ext cx="3883078" cy="3886200"/>
          </a:xfrm>
          <a:ln>
            <a:solidFill>
              <a:srgbClr val="FF0000"/>
            </a:solidFill>
          </a:ln>
        </p:spPr>
      </p:pic>
      <p:pic>
        <p:nvPicPr>
          <p:cNvPr id="11" name="Content Placeholder 10" descr="imagesCAXF8I5D.jpg"/>
          <p:cNvPicPr>
            <a:picLocks noGrp="1" noChangeAspect="1"/>
          </p:cNvPicPr>
          <p:nvPr>
            <p:ph sz="quarter" idx="4294967295"/>
          </p:nvPr>
        </p:nvPicPr>
        <p:blipFill>
          <a:blip r:embed="rId3" cstate="print"/>
          <a:stretch>
            <a:fillRect/>
          </a:stretch>
        </p:blipFill>
        <p:spPr>
          <a:xfrm>
            <a:off x="4800600" y="990600"/>
            <a:ext cx="3657600" cy="3810000"/>
          </a:xfrm>
          <a:ln>
            <a:solidFill>
              <a:srgbClr val="FF0000"/>
            </a:solidFill>
          </a:ln>
        </p:spPr>
      </p:pic>
      <p:sp>
        <p:nvSpPr>
          <p:cNvPr id="13" name="Rectangle 12"/>
          <p:cNvSpPr/>
          <p:nvPr/>
        </p:nvSpPr>
        <p:spPr>
          <a:xfrm>
            <a:off x="990600" y="5181600"/>
            <a:ext cx="2286000" cy="914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ঘোড়া</a:t>
            </a:r>
            <a:endParaRPr lang="en-US" sz="4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257800" y="5105400"/>
            <a:ext cx="2133600" cy="914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মাটি</a:t>
            </a:r>
            <a:endParaRPr lang="en-US" sz="4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4600" y="228600"/>
            <a:ext cx="4419600" cy="1477962"/>
          </a:xfrm>
          <a:solidFill>
            <a:schemeClr val="accent3">
              <a:lumMod val="20000"/>
              <a:lumOff val="80000"/>
            </a:schemeClr>
          </a:solidFill>
          <a:ln>
            <a:solidFill>
              <a:srgbClr val="FFC000"/>
            </a:solidFill>
          </a:ln>
        </p:spPr>
        <p:txBody>
          <a:bodyPr/>
          <a:lstStyle/>
          <a:p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ধাপ-২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bn-BD" dirty="0" smtClean="0">
                <a:latin typeface="NikoshBAN" pitchFamily="2" charset="0"/>
                <a:cs typeface="NikoshBAN" pitchFamily="2" charset="0"/>
              </a:rPr>
            </a:b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কৃত্রিম সম্পদ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Content Placeholder 4" descr="imagesCARU9TBX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762000" y="4038600"/>
            <a:ext cx="1701530" cy="2191011"/>
          </a:xfrm>
        </p:spPr>
      </p:pic>
      <p:pic>
        <p:nvPicPr>
          <p:cNvPr id="6" name="Content Placeholder 5" descr="imagesCA5QR2MF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7543800" y="2590800"/>
            <a:ext cx="1371600" cy="2202872"/>
          </a:xfrm>
        </p:spPr>
      </p:pic>
      <p:pic>
        <p:nvPicPr>
          <p:cNvPr id="7" name="Picture 6" descr="220px-Cocktail-glass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886200" y="2438400"/>
            <a:ext cx="2794000" cy="3276600"/>
          </a:xfrm>
          <a:prstGeom prst="rect">
            <a:avLst/>
          </a:prstGeom>
        </p:spPr>
      </p:pic>
      <p:pic>
        <p:nvPicPr>
          <p:cNvPr id="8" name="Picture 7" descr="bbbbbb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85800" y="1905000"/>
            <a:ext cx="2108200" cy="129540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609600" y="3276600"/>
            <a:ext cx="22098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বাঁশি</a:t>
            </a:r>
            <a:endParaRPr lang="en-US" sz="2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772400" y="5181600"/>
            <a:ext cx="9144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গ্লাস</a:t>
            </a:r>
            <a:endParaRPr lang="en-US" sz="2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143000" y="6172200"/>
            <a:ext cx="12954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চেয়ার</a:t>
            </a:r>
            <a:endParaRPr lang="en-US" sz="2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648200" y="6248400"/>
            <a:ext cx="9144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পেয়ালা</a:t>
            </a:r>
            <a:endParaRPr lang="en-US" sz="2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9" grpId="0" animBg="1"/>
      <p:bldP spid="11" grpId="0" animBg="1"/>
      <p:bldP spid="12" grpId="0" animBg="1"/>
      <p:bldP spid="1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4294967295"/>
          </p:nvPr>
        </p:nvSpPr>
        <p:spPr>
          <a:xfrm>
            <a:off x="533400" y="609600"/>
            <a:ext cx="8229600" cy="5364163"/>
          </a:xfrm>
          <a:solidFill>
            <a:schemeClr val="bg2"/>
          </a:solidFill>
          <a:ln w="28575">
            <a:solidFill>
              <a:srgbClr val="7030A0"/>
            </a:solidFill>
          </a:ln>
        </p:spPr>
        <p:txBody>
          <a:bodyPr>
            <a:noAutofit/>
          </a:bodyPr>
          <a:lstStyle/>
          <a:p>
            <a:pPr>
              <a:buNone/>
            </a:pP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প্রাকৃতিক সম্পদঃ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প্রকৃতির যা কিছু কাজে লাগে তাই প্রাকৃতিক সম্পদ, যেমন-মাটি,পানি,বায়ু,উদ্ভিদ, প্রাণী,কয়লা,চূনাপাথর ইত্যাদি ।</a:t>
            </a:r>
          </a:p>
          <a:p>
            <a:pPr>
              <a:buNone/>
            </a:pPr>
            <a:endParaRPr lang="bn-BD" sz="3600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endParaRPr lang="bn-BD" sz="3600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কৃত্রিম সম্পদঃ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মানুষ </a:t>
            </a:r>
            <a:r>
              <a:rPr lang="bn-BD" sz="3600" smtClean="0">
                <a:latin typeface="NikoshBAN" pitchFamily="2" charset="0"/>
                <a:cs typeface="NikoshBAN" pitchFamily="2" charset="0"/>
              </a:rPr>
              <a:t>তৈরীকৃত কিছু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কৃত্রিম সম্পদ ,যেমন চেয়ার,টেবিল,কোদাল,কাচ ইত্যাদি।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353</TotalTime>
  <Words>151</Words>
  <Application>Microsoft Office PowerPoint</Application>
  <PresentationFormat>On-screen Show (4:3)</PresentationFormat>
  <Paragraphs>46</Paragraphs>
  <Slides>14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স্বাগতম</vt:lpstr>
      <vt:lpstr>শ্রেণিঃ পঞ্চম                   বিষয়ঃ প্রাথমিক বিজ্ঞান পাঠঃ প্রাকৃতিক সম্পদ পাঠ্যাংশঃ প্রাকৃতিক সম্পদ ও কৃত্রিম সম্পদ কী? </vt:lpstr>
      <vt:lpstr>শিখন ফল</vt:lpstr>
      <vt:lpstr>ভিডিওটি দেখি</vt:lpstr>
      <vt:lpstr>প্রাকৃতিক ও কৃত্রিম সম্পদ </vt:lpstr>
      <vt:lpstr>ধাপ-১ প্রাকৃতিক সম্পদ</vt:lpstr>
      <vt:lpstr>Slide 7</vt:lpstr>
      <vt:lpstr>ধাপ-২ কৃত্রিম সম্পদ</vt:lpstr>
      <vt:lpstr>Slide 9</vt:lpstr>
      <vt:lpstr>প্রাকৃতিক সম্পদ থেকে মানুষ কৃত্রিম সম্পদ তৈরী করে,যেমন</vt:lpstr>
      <vt:lpstr>দলীয় কাজ</vt:lpstr>
      <vt:lpstr>পাঠের সঙ্গে সংযোগ</vt:lpstr>
      <vt:lpstr>মূল্যায়ন</vt:lpstr>
      <vt:lpstr>ধন্যবাদ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শুভেচ্ছা</dc:title>
  <dc:creator>PTI_DNJ</dc:creator>
  <cp:lastModifiedBy>PTI_DNJ</cp:lastModifiedBy>
  <cp:revision>159</cp:revision>
  <dcterms:created xsi:type="dcterms:W3CDTF">2006-08-16T00:00:00Z</dcterms:created>
  <dcterms:modified xsi:type="dcterms:W3CDTF">2014-04-04T13:47:44Z</dcterms:modified>
</cp:coreProperties>
</file>